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78" r:id="rId2"/>
    <p:sldId id="279" r:id="rId3"/>
    <p:sldId id="280" r:id="rId4"/>
    <p:sldId id="281" r:id="rId5"/>
    <p:sldId id="257" r:id="rId6"/>
    <p:sldId id="282" r:id="rId7"/>
    <p:sldId id="258" r:id="rId8"/>
    <p:sldId id="259" r:id="rId9"/>
    <p:sldId id="260" r:id="rId10"/>
    <p:sldId id="261" r:id="rId11"/>
    <p:sldId id="262" r:id="rId12"/>
    <p:sldId id="263" r:id="rId13"/>
    <p:sldId id="277" r:id="rId14"/>
    <p:sldId id="264" r:id="rId15"/>
    <p:sldId id="265" r:id="rId16"/>
    <p:sldId id="266" r:id="rId17"/>
    <p:sldId id="267" r:id="rId18"/>
    <p:sldId id="269" r:id="rId19"/>
    <p:sldId id="270" r:id="rId20"/>
    <p:sldId id="271" r:id="rId21"/>
    <p:sldId id="276" r:id="rId22"/>
    <p:sldId id="272" r:id="rId23"/>
    <p:sldId id="273" r:id="rId24"/>
    <p:sldId id="274" r:id="rId25"/>
    <p:sldId id="289" r:id="rId26"/>
    <p:sldId id="275" r:id="rId27"/>
    <p:sldId id="285" r:id="rId28"/>
    <p:sldId id="283" r:id="rId29"/>
    <p:sldId id="284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03625-972F-435B-AE43-DEFF362B29AE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1015-7E9B-4E40-BFCB-FDE8A44C6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3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A1015-7E9B-4E40-BFCB-FDE8A44C6C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8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170950D-1E0D-452C-8387-18DDD3872079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AA09C-6450-4D25-96DE-8A8310008DC6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FAA95-8B78-4D63-9FE3-AD8DD4393DAE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24CCA-547B-46FF-A978-B89F5AC17EDF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618BA-676E-480A-9AE3-7B26A40C3E7D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F421-4F88-4598-B624-E07C9CF94B4F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661A3-A6FA-4184-8257-FED2BB680CB1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2C50B-6F2E-47E4-B52D-6473A263422A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FBE3-4FE2-433A-9F7F-8B38FE37BCAB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5D693-63D1-4A25-9085-00F0FE772BE3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2A286-D17D-427B-B584-272358D214B8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D77A-8B6A-4D70-B23C-46E81D7C4A50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97F90-2A3C-4D1C-9BCC-1C09C436F171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16A56-A585-412B-9703-D4115662C268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B30FE-09EB-4879-AF02-AE7C4EDCD415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8D531-8451-48D0-BDA1-BFBC7C7F5659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7CF3A-4B9A-4F28-B925-4ECCC32211EE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0E438-E1E8-4989-BC52-FE5EDDD567CA}" type="datetime1">
              <a:rPr lang="en-US" smtClean="0"/>
              <a:t>10/24/2023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htarget.com/searchbusinessanalytics/tip/Predictive-analytics-in-healthcare-12-valuable-use-case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5808" y="2447318"/>
            <a:ext cx="9905998" cy="147857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Lecture -2</a:t>
            </a:r>
            <a:br>
              <a:rPr lang="en-US" sz="4000" b="1" dirty="0" smtClean="0">
                <a:solidFill>
                  <a:srgbClr val="FF0000"/>
                </a:solidFill>
              </a:rPr>
            </a:br>
            <a:r>
              <a:rPr lang="en-US" sz="4000" b="1" dirty="0" smtClean="0">
                <a:solidFill>
                  <a:srgbClr val="FF0000"/>
                </a:solidFill>
              </a:rPr>
              <a:t>Supervised Learning</a:t>
            </a:r>
            <a:r>
              <a:rPr lang="en-US" sz="4000" b="1" dirty="0" smtClean="0">
                <a:solidFill>
                  <a:schemeClr val="bg1"/>
                </a:solidFill>
              </a:rPr>
              <a:t/>
            </a:r>
            <a:br>
              <a:rPr lang="en-US" sz="4000" b="1" dirty="0" smtClean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" y="137160"/>
            <a:ext cx="11868912" cy="67208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" y="1188680"/>
            <a:ext cx="11969496" cy="45533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20508"/>
            <a:ext cx="11969496" cy="11681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" y="5796862"/>
            <a:ext cx="11969496" cy="10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" y="2181634"/>
            <a:ext cx="11996928" cy="10004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" y="74450"/>
            <a:ext cx="11996929" cy="1088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227548"/>
            <a:ext cx="11996928" cy="924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" y="3266657"/>
            <a:ext cx="11996930" cy="121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8" y="4667404"/>
            <a:ext cx="11996930" cy="1076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8" y="5815389"/>
            <a:ext cx="11996930" cy="8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36" y="1244360"/>
            <a:ext cx="7610475" cy="5096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9789" y="146649"/>
            <a:ext cx="767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Output  of Python </a:t>
            </a:r>
            <a:r>
              <a:rPr lang="en-US" sz="2400" b="1" dirty="0" err="1" smtClean="0">
                <a:solidFill>
                  <a:srgbClr val="FF0000"/>
                </a:solidFill>
              </a:rPr>
              <a:t>Programme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3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6" y="135802"/>
            <a:ext cx="10401300" cy="9166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96497" y="6248399"/>
            <a:ext cx="49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https://www.youtube.com/watch?v=_Q2e4FYkVNg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6" y="1746519"/>
            <a:ext cx="11058525" cy="4547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878" y="1171786"/>
            <a:ext cx="47053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0" y="0"/>
            <a:ext cx="6822147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114425"/>
            <a:ext cx="105822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86" y="53974"/>
            <a:ext cx="1030605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452437"/>
            <a:ext cx="100774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690562"/>
            <a:ext cx="981075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DBC3E1-49F5-4143-9279-77331967A3F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1413" y="618518"/>
            <a:ext cx="9905998" cy="7724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FF0000"/>
                </a:solidFill>
              </a:rPr>
              <a:t>Supervised Learning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1738648"/>
            <a:ext cx="8686800" cy="4387516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Learning a discrete function: </a:t>
            </a:r>
            <a:r>
              <a:rPr lang="en-US" altLang="en-US" b="1" dirty="0" smtClean="0">
                <a:solidFill>
                  <a:schemeClr val="bg1"/>
                </a:solidFill>
              </a:rPr>
              <a:t>Classification</a:t>
            </a:r>
          </a:p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Learning a continuous function: </a:t>
            </a:r>
            <a:r>
              <a:rPr lang="en-US" altLang="en-US" b="1" dirty="0" smtClean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55718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85762"/>
            <a:ext cx="97536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8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60385"/>
            <a:ext cx="5102676" cy="5978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7" y="218537"/>
            <a:ext cx="4963828" cy="54346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29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79" y="1313435"/>
            <a:ext cx="5124450" cy="1209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2" y="1313434"/>
            <a:ext cx="5133975" cy="1209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79" y="2794698"/>
            <a:ext cx="5086350" cy="1190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212" y="2794697"/>
            <a:ext cx="5143500" cy="1190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079" y="4381373"/>
            <a:ext cx="4400550" cy="1047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9102" y="4381373"/>
            <a:ext cx="6286500" cy="11239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549" y="98871"/>
            <a:ext cx="98393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0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385" y="2894620"/>
            <a:ext cx="6362700" cy="13620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0" y="49594"/>
            <a:ext cx="10039350" cy="125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3" y="1354138"/>
            <a:ext cx="10544175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360" y="4357350"/>
            <a:ext cx="6896100" cy="476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322" y="5083174"/>
            <a:ext cx="5076825" cy="800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32296" y="6166246"/>
            <a:ext cx="49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https://www.youtube.com/watch?v=_Q2e4FYkVNg</a:t>
            </a:r>
          </a:p>
        </p:txBody>
      </p:sp>
    </p:spTree>
    <p:extLst>
      <p:ext uri="{BB962C8B-B14F-4D97-AF65-F5344CB8AC3E}">
        <p14:creationId xmlns:p14="http://schemas.microsoft.com/office/powerpoint/2010/main" val="13269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Multiple </a:t>
            </a:r>
            <a:r>
              <a:rPr lang="en-US" dirty="0">
                <a:solidFill>
                  <a:srgbClr val="FF0000"/>
                </a:solidFill>
              </a:rPr>
              <a:t>Linear Regression Code in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529" y="2576514"/>
            <a:ext cx="4145472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097" y="4383087"/>
            <a:ext cx="4547558" cy="1285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958" y="1664898"/>
            <a:ext cx="4942936" cy="370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Home WORK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6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17" y="2506222"/>
            <a:ext cx="8911086" cy="1448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13804" y="1250830"/>
            <a:ext cx="3183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Answer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115411"/>
            <a:ext cx="10835640" cy="5675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51" y="5907024"/>
            <a:ext cx="62674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9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Logistic regression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1904254"/>
            <a:ext cx="9905999" cy="3541714"/>
          </a:xfrm>
        </p:spPr>
        <p:txBody>
          <a:bodyPr/>
          <a:lstStyle/>
          <a:p>
            <a:r>
              <a:rPr lang="en-US" dirty="0" smtClean="0"/>
              <a:t>Supervised classification model</a:t>
            </a:r>
          </a:p>
          <a:p>
            <a:r>
              <a:rPr lang="en-US" dirty="0" smtClean="0"/>
              <a:t>Depending variable is categorical and binary (0 or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76800" y="6362372"/>
            <a:ext cx="5635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https://www.youtube.com/watch?v=r8OjlgWpAI0&amp;t=520s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788232"/>
              </p:ext>
            </p:extLst>
          </p:nvPr>
        </p:nvGraphicFramePr>
        <p:xfrm>
          <a:off x="3281475" y="3013492"/>
          <a:ext cx="2931886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996"/>
                <a:gridCol w="15208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Study</a:t>
                      </a:r>
                      <a:r>
                        <a:rPr lang="en-US" baseline="0" dirty="0" smtClean="0"/>
                        <a:t> Hours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Exam 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3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3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969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10608"/>
            <a:ext cx="9905998" cy="6784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52940"/>
            <a:ext cx="9905999" cy="5281126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Logistic regression can also be used in the following areas:</a:t>
            </a:r>
          </a:p>
          <a:p>
            <a:r>
              <a:rPr lang="en-US" sz="3400" dirty="0">
                <a:solidFill>
                  <a:schemeClr val="bg1"/>
                </a:solidFill>
              </a:rPr>
              <a:t>in </a:t>
            </a:r>
            <a:r>
              <a:rPr lang="en-US" sz="3400" dirty="0">
                <a:solidFill>
                  <a:schemeClr val="bg1"/>
                </a:solidFill>
                <a:hlinkClick r:id="rId2"/>
              </a:rPr>
              <a:t>healthcare to identify risk factors for diseases</a:t>
            </a:r>
            <a:r>
              <a:rPr lang="en-US" sz="3400" dirty="0">
                <a:solidFill>
                  <a:schemeClr val="bg1"/>
                </a:solidFill>
              </a:rPr>
              <a:t> and plan preventive measures;</a:t>
            </a:r>
          </a:p>
          <a:p>
            <a:r>
              <a:rPr lang="en-US" sz="3400" dirty="0">
                <a:solidFill>
                  <a:schemeClr val="bg1"/>
                </a:solidFill>
              </a:rPr>
              <a:t>in drug research to tease apart the effectiveness of medicines on health outcomes across age, gender and ethnicity;</a:t>
            </a:r>
          </a:p>
          <a:p>
            <a:r>
              <a:rPr lang="en-US" sz="3400" dirty="0">
                <a:solidFill>
                  <a:schemeClr val="bg1"/>
                </a:solidFill>
              </a:rPr>
              <a:t>in weather forecasting apps to predict snowfall and weather conditions;</a:t>
            </a:r>
          </a:p>
          <a:p>
            <a:r>
              <a:rPr lang="en-US" sz="3400" dirty="0">
                <a:solidFill>
                  <a:schemeClr val="bg1"/>
                </a:solidFill>
              </a:rPr>
              <a:t>in political polls to determine if voters will vote for a particular candidate;</a:t>
            </a:r>
          </a:p>
          <a:p>
            <a:r>
              <a:rPr lang="en-US" sz="3400" dirty="0">
                <a:solidFill>
                  <a:schemeClr val="bg1"/>
                </a:solidFill>
              </a:rPr>
              <a:t>in insurance to predict the chances that a policyholder will die before the policy's term expires based on specific criteria, such as gender, age and physical examination; and</a:t>
            </a:r>
          </a:p>
          <a:p>
            <a:r>
              <a:rPr lang="en-US" sz="3400" dirty="0">
                <a:solidFill>
                  <a:schemeClr val="bg1"/>
                </a:solidFill>
              </a:rPr>
              <a:t>in banking to predict the chances that a loan applicant will default on a loan or not, based on annual income, past defaults and past debts.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57" y="1947798"/>
            <a:ext cx="5934075" cy="376023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09837" y="31682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Logistic regression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7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1981200" y="1455313"/>
            <a:ext cx="9055994" cy="40860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altLang="en-US" sz="2800" dirty="0"/>
          </a:p>
          <a:p>
            <a:pPr marL="0" indent="0" algn="just">
              <a:buNone/>
            </a:pPr>
            <a:r>
              <a:rPr lang="en-US" altLang="en-US" sz="3400" i="1" u="sng" dirty="0" smtClean="0">
                <a:solidFill>
                  <a:schemeClr val="bg1"/>
                </a:solidFill>
              </a:rPr>
              <a:t>Classification</a:t>
            </a:r>
            <a:r>
              <a:rPr lang="en-US" altLang="en-US" sz="3400" dirty="0">
                <a:solidFill>
                  <a:schemeClr val="bg1"/>
                </a:solidFill>
              </a:rPr>
              <a:t>: To predict the outcome of a given sample where the output variable is in the form of categories (discrete values). Examples include labels such as male and female, sick and healthy.</a:t>
            </a:r>
          </a:p>
          <a:p>
            <a:pPr marL="0" indent="0" algn="just">
              <a:buNone/>
            </a:pPr>
            <a:endParaRPr lang="en-US" altLang="en-US" sz="34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en-US" sz="3400" i="1" u="sng" dirty="0" smtClean="0">
                <a:solidFill>
                  <a:schemeClr val="bg1"/>
                </a:solidFill>
              </a:rPr>
              <a:t>Regression</a:t>
            </a:r>
            <a:r>
              <a:rPr lang="en-US" altLang="en-US" sz="3400" dirty="0">
                <a:solidFill>
                  <a:schemeClr val="bg1"/>
                </a:solidFill>
              </a:rPr>
              <a:t>: To predict the outcome of a given sample where the output variable is in the form of real values (continuous values). Examples include real-valued labels denoting the amount of rainfall, the height of a person.</a:t>
            </a:r>
          </a:p>
          <a:p>
            <a:pPr marL="0" indent="0">
              <a:buNone/>
            </a:pP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1522344" y="397617"/>
            <a:ext cx="6460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600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Types of Supervised Learning</a:t>
            </a:r>
            <a:endParaRPr lang="en-US" sz="3600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a0 = -1.5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</a:t>
            </a:r>
            <a:r>
              <a:rPr lang="en-US" sz="2400" dirty="0" smtClean="0">
                <a:solidFill>
                  <a:schemeClr val="bg1"/>
                </a:solidFill>
              </a:rPr>
              <a:t>1 = 0.6</a:t>
            </a:r>
          </a:p>
          <a:p>
            <a:pPr marL="914400" lvl="2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X= 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50" y="4345273"/>
            <a:ext cx="3476625" cy="49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50" y="5201330"/>
            <a:ext cx="2657475" cy="504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329" y="4072668"/>
            <a:ext cx="485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=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329" y="4963731"/>
            <a:ext cx="485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2400" dirty="0" smtClean="0">
                <a:solidFill>
                  <a:schemeClr val="bg1"/>
                </a:solidFill>
              </a:rPr>
              <a:t>=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38" y="683832"/>
            <a:ext cx="5886450" cy="527685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023386" y="-72177"/>
            <a:ext cx="9905998" cy="849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Logistic regression- numerical example 01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2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Logistic regression- </a:t>
            </a:r>
            <a:r>
              <a:rPr lang="en-US" dirty="0" smtClean="0">
                <a:solidFill>
                  <a:srgbClr val="FF0000"/>
                </a:solidFill>
              </a:rPr>
              <a:t>multiple variables 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838670"/>
              </p:ext>
            </p:extLst>
          </p:nvPr>
        </p:nvGraphicFramePr>
        <p:xfrm>
          <a:off x="1234720" y="3162456"/>
          <a:ext cx="4400971" cy="2778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199"/>
                <a:gridCol w="1604866"/>
                <a:gridCol w="1464906"/>
              </a:tblGrid>
              <a:tr h="338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Y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38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8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8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4.4.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8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823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5837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2.7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?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859" y="2486417"/>
            <a:ext cx="5716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Lets say that we have a training set  of 500 data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855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698" y="2290551"/>
            <a:ext cx="3409950" cy="819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7538" y="2230282"/>
            <a:ext cx="709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Y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8376" y="3517641"/>
            <a:ext cx="9277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Initially we assume B0 = 0.0 ,B1 = 0.0 &amp; B2= 0.0</a:t>
            </a:r>
          </a:p>
          <a:p>
            <a:endParaRPr lang="en-US" dirty="0"/>
          </a:p>
          <a:p>
            <a:r>
              <a:rPr lang="en-US" dirty="0" smtClean="0"/>
              <a:t>Let’s take X1 = 2.7,X2 = 2.5</a:t>
            </a:r>
          </a:p>
          <a:p>
            <a:r>
              <a:rPr lang="en-US" dirty="0" smtClean="0"/>
              <a:t>Y = 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648" y="4852946"/>
            <a:ext cx="4857750" cy="447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648" y="5700883"/>
            <a:ext cx="581025" cy="371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6728" y="4840094"/>
            <a:ext cx="84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Y =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728" y="5633756"/>
            <a:ext cx="84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Y =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98376" y="573323"/>
            <a:ext cx="9905998" cy="849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FF0000"/>
                </a:solidFill>
              </a:rPr>
              <a:t>Logistic regression- numerical example with Multi Variables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48891" y="6248399"/>
            <a:ext cx="480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https://www.youtube.com/watch?v=ozG1Ar6B_t4</a:t>
            </a:r>
          </a:p>
        </p:txBody>
      </p:sp>
    </p:spTree>
    <p:extLst>
      <p:ext uri="{BB962C8B-B14F-4D97-AF65-F5344CB8AC3E}">
        <p14:creationId xmlns:p14="http://schemas.microsoft.com/office/powerpoint/2010/main" val="239295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Regression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Regression is divided into types: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Linear Regression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Linear regression predictions are continuous values (rainfall in </a:t>
            </a:r>
            <a:r>
              <a:rPr lang="en-US" dirty="0" smtClean="0">
                <a:solidFill>
                  <a:schemeClr val="bg1"/>
                </a:solidFill>
              </a:rPr>
              <a:t>cm, predicting prices etc.)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b="1" dirty="0" smtClean="0">
                <a:solidFill>
                  <a:schemeClr val="bg1"/>
                </a:solidFill>
              </a:rPr>
              <a:t>Logistic Regression</a:t>
            </a:r>
            <a:r>
              <a:rPr lang="en-US" dirty="0" smtClean="0">
                <a:solidFill>
                  <a:schemeClr val="bg1"/>
                </a:solidFill>
              </a:rPr>
              <a:t>: Logistic </a:t>
            </a:r>
            <a:r>
              <a:rPr lang="en-US" dirty="0">
                <a:solidFill>
                  <a:schemeClr val="bg1"/>
                </a:solidFill>
              </a:rPr>
              <a:t>regression predictions are discrete values (whether a student passed/failed) after applying a transformation function.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0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284" y="644127"/>
            <a:ext cx="9905999" cy="3541714"/>
          </a:xfrm>
        </p:spPr>
        <p:txBody>
          <a:bodyPr>
            <a:normAutofit fontScale="85000" lnSpcReduction="20000"/>
          </a:bodyPr>
          <a:lstStyle/>
          <a:p>
            <a:pPr lvl="0" algn="just"/>
            <a:r>
              <a:rPr lang="en-US" dirty="0"/>
              <a:t>Regression is a statistical method that helps us understand and predict relationship between variables.</a:t>
            </a:r>
          </a:p>
          <a:p>
            <a:pPr lvl="0" algn="just"/>
            <a:r>
              <a:rPr lang="en-US" dirty="0"/>
              <a:t>Describe how one variable (dependent variable) changes as another variable (independent variable) changes.</a:t>
            </a:r>
          </a:p>
          <a:p>
            <a:pPr lvl="0" algn="just"/>
            <a:r>
              <a:rPr lang="en-US" dirty="0"/>
              <a:t>Dependent variable: We are trying to predict or explain(Y).</a:t>
            </a:r>
          </a:p>
          <a:p>
            <a:pPr lvl="0" algn="just"/>
            <a:r>
              <a:rPr lang="en-US" dirty="0"/>
              <a:t>Independent variable: that are used to predict or explain the changes in the dependent variable(X).</a:t>
            </a:r>
          </a:p>
          <a:p>
            <a:pPr marL="0" indent="0" algn="just">
              <a:buNone/>
            </a:pPr>
            <a:r>
              <a:rPr lang="en-US" dirty="0"/>
              <a:t>For example: predicting salary based on years of experience, predicting exam score based on study, predicting resale based on vehicle sale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22509" y="4041197"/>
            <a:ext cx="6190488" cy="2202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3512" y="6336792"/>
            <a:ext cx="695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https://www.youtube.com/watch?v=cHT-qLnRm0E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7048" y="0"/>
            <a:ext cx="952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cap="all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90985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478419"/>
            <a:ext cx="8791575" cy="91249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Linear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9555" y="1687132"/>
            <a:ext cx="9350061" cy="4559122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cap="none" dirty="0" smtClean="0">
                <a:solidFill>
                  <a:srgbClr val="111111"/>
                </a:solidFill>
                <a:latin typeface="Open Sans"/>
              </a:rPr>
              <a:t>Linear regression is represented as a line in the form of y = a + bx.</a:t>
            </a:r>
            <a:endParaRPr lang="en-US" cap="none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86" y="2194642"/>
            <a:ext cx="6890197" cy="383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27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978470"/>
            <a:ext cx="9905999" cy="5477193"/>
          </a:xfrm>
        </p:spPr>
        <p:txBody>
          <a:bodyPr>
            <a:noAutofit/>
          </a:bodyPr>
          <a:lstStyle/>
          <a:p>
            <a:pPr lvl="0"/>
            <a:endParaRPr lang="en-US" sz="2000" dirty="0" smtClean="0"/>
          </a:p>
          <a:p>
            <a:pPr lvl="0"/>
            <a:r>
              <a:rPr lang="en-US" sz="2000" dirty="0" smtClean="0"/>
              <a:t>Y </a:t>
            </a:r>
            <a:r>
              <a:rPr lang="en-US" sz="2000" dirty="0"/>
              <a:t>represent the dependent variable</a:t>
            </a:r>
          </a:p>
          <a:p>
            <a:pPr lvl="0"/>
            <a:r>
              <a:rPr lang="en-US" sz="2000" dirty="0"/>
              <a:t>X represent the independent variable</a:t>
            </a:r>
          </a:p>
          <a:p>
            <a:pPr lvl="0"/>
            <a:r>
              <a:rPr lang="en-US" sz="2000" dirty="0"/>
              <a:t>m is the slope of the line(How much Y changes for a unit change in X)</a:t>
            </a:r>
          </a:p>
          <a:p>
            <a:pPr lvl="0"/>
            <a:r>
              <a:rPr lang="en-US" sz="2000" dirty="0"/>
              <a:t>b is the intercept(the value of Y when X is 0)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>
              <a:solidFill>
                <a:schemeClr val="accent4"/>
              </a:solidFill>
            </a:endParaRPr>
          </a:p>
          <a:p>
            <a:r>
              <a:rPr lang="en-US" sz="2000" dirty="0"/>
              <a:t>Step 1: Data collection</a:t>
            </a:r>
          </a:p>
          <a:p>
            <a:r>
              <a:rPr lang="en-US" sz="2000" dirty="0"/>
              <a:t>Step 2: Calculations</a:t>
            </a:r>
          </a:p>
          <a:p>
            <a:r>
              <a:rPr lang="en-US" sz="2000" dirty="0"/>
              <a:t>Step 3: Prediction</a:t>
            </a:r>
          </a:p>
          <a:p>
            <a:r>
              <a:rPr lang="en-US" sz="2000" dirty="0"/>
              <a:t>Step 4: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956" y="1076896"/>
            <a:ext cx="4705350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56" y="3846766"/>
            <a:ext cx="3038475" cy="371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7048" y="91440"/>
            <a:ext cx="952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</a:rPr>
              <a:t>Linear regression</a:t>
            </a:r>
            <a:endParaRPr 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965" y="512444"/>
            <a:ext cx="8905356" cy="2953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4" y="3590059"/>
            <a:ext cx="10801350" cy="27547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58556" y="6469304"/>
            <a:ext cx="569200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https://www.youtube.com/watch?v=zUQr6HAAKp4&amp;t=14s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7048" y="91440"/>
            <a:ext cx="9520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</a:rPr>
              <a:t>Linear regression</a:t>
            </a:r>
            <a:endParaRPr lang="en-US" sz="2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1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Simple Linear Regression Code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</TotalTime>
  <Words>527</Words>
  <Application>Microsoft Office PowerPoint</Application>
  <PresentationFormat>Widescreen</PresentationFormat>
  <Paragraphs>145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Open Sans</vt:lpstr>
      <vt:lpstr>Times New Roman</vt:lpstr>
      <vt:lpstr>Trebuchet MS</vt:lpstr>
      <vt:lpstr>Tw Cen MT</vt:lpstr>
      <vt:lpstr>Circuit</vt:lpstr>
      <vt:lpstr>Lecture -2 Supervised Learning </vt:lpstr>
      <vt:lpstr>Supervised Learning</vt:lpstr>
      <vt:lpstr>PowerPoint Presentation</vt:lpstr>
      <vt:lpstr>Regression</vt:lpstr>
      <vt:lpstr>PowerPoint Presentation</vt:lpstr>
      <vt:lpstr>Linear Regression</vt:lpstr>
      <vt:lpstr>PowerPoint Presentation</vt:lpstr>
      <vt:lpstr>PowerPoint Presentation</vt:lpstr>
      <vt:lpstr>Simple Linear Regression Code in Python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Linear Regression Code in Python</vt:lpstr>
      <vt:lpstr>PowerPoint Presentation</vt:lpstr>
      <vt:lpstr>PowerPoint Presentation</vt:lpstr>
      <vt:lpstr>Logistic regression</vt:lpstr>
      <vt:lpstr>PowerPoint Presentation</vt:lpstr>
      <vt:lpstr>PowerPoint Presentation</vt:lpstr>
      <vt:lpstr>PowerPoint Presentation</vt:lpstr>
      <vt:lpstr>Logistic regression- multiple variables 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</dc:title>
  <dc:creator>Shardha Nand</dc:creator>
  <cp:lastModifiedBy>Shardha Nand</cp:lastModifiedBy>
  <cp:revision>37</cp:revision>
  <dcterms:created xsi:type="dcterms:W3CDTF">2023-10-16T04:35:12Z</dcterms:created>
  <dcterms:modified xsi:type="dcterms:W3CDTF">2023-10-24T15:01:19Z</dcterms:modified>
</cp:coreProperties>
</file>